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B64-5BF8-4B02-9D69-609312C6780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D379-4833-4EC8-BC45-284BDC22A0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478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B64-5BF8-4B02-9D69-609312C6780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D379-4833-4EC8-BC45-284BDC22A0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345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B64-5BF8-4B02-9D69-609312C6780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D379-4833-4EC8-BC45-284BDC22A0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85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B64-5BF8-4B02-9D69-609312C6780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D379-4833-4EC8-BC45-284BDC22A0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142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B64-5BF8-4B02-9D69-609312C6780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D379-4833-4EC8-BC45-284BDC22A0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758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B64-5BF8-4B02-9D69-609312C6780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D379-4833-4EC8-BC45-284BDC22A0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02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B64-5BF8-4B02-9D69-609312C6780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D379-4833-4EC8-BC45-284BDC22A0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611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B64-5BF8-4B02-9D69-609312C6780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D379-4833-4EC8-BC45-284BDC22A0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840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B64-5BF8-4B02-9D69-609312C6780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D379-4833-4EC8-BC45-284BDC22A0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9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B64-5BF8-4B02-9D69-609312C6780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D379-4833-4EC8-BC45-284BDC22A0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079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B64-5BF8-4B02-9D69-609312C6780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D379-4833-4EC8-BC45-284BDC22A0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803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B2B64-5BF8-4B02-9D69-609312C6780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4D379-4833-4EC8-BC45-284BDC22A0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012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Welcom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ar-IQ" dirty="0" smtClean="0"/>
              <a:t>اسم المادة : حشرات محاصيل حقلية  </a:t>
            </a:r>
          </a:p>
          <a:p>
            <a:r>
              <a:rPr lang="ar-IQ" dirty="0" smtClean="0"/>
              <a:t>الاستاذ المساعد حياة محمد رضا مهدي </a:t>
            </a:r>
          </a:p>
          <a:p>
            <a:r>
              <a:rPr lang="ar-IQ" dirty="0" smtClean="0"/>
              <a:t>قسم وقاية النبات </a:t>
            </a:r>
          </a:p>
          <a:p>
            <a:r>
              <a:rPr lang="ar-IQ" dirty="0" smtClean="0"/>
              <a:t>كلية الزراعة </a:t>
            </a:r>
          </a:p>
          <a:p>
            <a:r>
              <a:rPr lang="ar-IQ" dirty="0" smtClean="0"/>
              <a:t>جامعة البصرة </a:t>
            </a:r>
          </a:p>
          <a:p>
            <a:r>
              <a:rPr lang="ar-IQ" dirty="0" smtClean="0"/>
              <a:t>البصرة  </a:t>
            </a:r>
          </a:p>
          <a:p>
            <a:r>
              <a:rPr lang="ar-IQ" dirty="0" smtClean="0"/>
              <a:t>العراق </a:t>
            </a:r>
          </a:p>
          <a:p>
            <a:r>
              <a:rPr lang="en-US" dirty="0" smtClean="0"/>
              <a:t>hm9015788@gmail.com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0226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الاولى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الافة وانواعها </a:t>
            </a:r>
          </a:p>
          <a:p>
            <a:r>
              <a:rPr lang="ar-IQ" dirty="0" smtClean="0"/>
              <a:t>الافة : ذلك الكائن الذي يسبب خسائر مادية </a:t>
            </a:r>
            <a:r>
              <a:rPr lang="ar-IQ" dirty="0" err="1" smtClean="0"/>
              <a:t>للانسان</a:t>
            </a:r>
            <a:r>
              <a:rPr lang="ar-IQ" dirty="0" smtClean="0"/>
              <a:t> وممتلكاته ومحاصيله الزراعية . </a:t>
            </a:r>
          </a:p>
          <a:p>
            <a:r>
              <a:rPr lang="ar-IQ" dirty="0" smtClean="0"/>
              <a:t>انواعها </a:t>
            </a:r>
          </a:p>
          <a:p>
            <a:r>
              <a:rPr lang="ar-IQ" dirty="0" smtClean="0"/>
              <a:t>1- افات رئيسية وهي الحشرات الضارة التي تظهر سنويا على المحصول مسببة خسائر اقتصادية وتتطلب مكافحتها سنويا </a:t>
            </a:r>
          </a:p>
          <a:p>
            <a:r>
              <a:rPr lang="ar-IQ" dirty="0" smtClean="0"/>
              <a:t>2- افات عرضية الظهور: تظهر سنويا لكن نادرا </a:t>
            </a:r>
            <a:r>
              <a:rPr lang="ar-IQ" dirty="0" err="1" smtClean="0"/>
              <a:t>ماتكون</a:t>
            </a:r>
            <a:r>
              <a:rPr lang="ar-IQ" dirty="0" smtClean="0"/>
              <a:t> افة ويكون ضررها الاقتصادي محدد الا في بعض الاحيان وتحت ظروف خاصة وتزداد اعدادها وتتطلب اجراء المكافحة </a:t>
            </a:r>
          </a:p>
          <a:p>
            <a:r>
              <a:rPr lang="ar-IQ" dirty="0" smtClean="0"/>
              <a:t>3- افات نادرة الظهور: توجد </a:t>
            </a:r>
            <a:r>
              <a:rPr lang="ar-IQ" dirty="0" err="1" smtClean="0"/>
              <a:t>باعداد</a:t>
            </a:r>
            <a:r>
              <a:rPr lang="ar-IQ" dirty="0" smtClean="0"/>
              <a:t> قليلة جدا او نادرة وغالبا ما تكون غير مؤثرة في انتاج المحصول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1965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سلم تصنيف الحشرات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الحشرات : كائنات حية صغيرة الحجم تعود للمملكة الحيوانية شعبة مفصلية الارجل , </a:t>
            </a:r>
            <a:r>
              <a:rPr lang="ar-IQ" dirty="0" err="1" smtClean="0"/>
              <a:t>تمتازبصفات</a:t>
            </a:r>
            <a:r>
              <a:rPr lang="ar-IQ" dirty="0" smtClean="0"/>
              <a:t> ثابتة وهي امتلاكها لثلاثة ازواج من الارجل وامتلاكها لزوج من قرون </a:t>
            </a:r>
            <a:r>
              <a:rPr lang="ar-IQ" dirty="0" err="1" smtClean="0"/>
              <a:t>الاستشعارواغلب</a:t>
            </a:r>
            <a:r>
              <a:rPr lang="ar-IQ" dirty="0" smtClean="0"/>
              <a:t> الحشرات مجنحة .</a:t>
            </a:r>
          </a:p>
          <a:p>
            <a:r>
              <a:rPr lang="ar-IQ" dirty="0" smtClean="0"/>
              <a:t>سلم تصنيف الحشرات </a:t>
            </a:r>
          </a:p>
          <a:p>
            <a:r>
              <a:rPr lang="ar-IQ" dirty="0" smtClean="0"/>
              <a:t>يتكون السلم من عدة مراتب تصنيفية هي كالاتي :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0997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تصنيف حشرة من </a:t>
            </a:r>
            <a:r>
              <a:rPr lang="ar-IQ" dirty="0" err="1" smtClean="0"/>
              <a:t>الباقلاء</a:t>
            </a:r>
            <a:r>
              <a:rPr lang="ar-IQ" dirty="0" smtClean="0"/>
              <a:t> الاسود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Kigdom</a:t>
            </a:r>
            <a:r>
              <a:rPr lang="en-US" dirty="0" smtClean="0"/>
              <a:t> : </a:t>
            </a:r>
            <a:r>
              <a:rPr lang="en-US" dirty="0" err="1" smtClean="0"/>
              <a:t>Animelia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Phylum: </a:t>
            </a:r>
            <a:r>
              <a:rPr lang="en-US" dirty="0" err="1" smtClean="0"/>
              <a:t>Arthropoda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Class: </a:t>
            </a:r>
            <a:r>
              <a:rPr lang="en-US" dirty="0" err="1" smtClean="0"/>
              <a:t>Insecta</a:t>
            </a:r>
            <a:r>
              <a:rPr lang="en-US" dirty="0" smtClean="0"/>
              <a:t> =</a:t>
            </a:r>
            <a:r>
              <a:rPr lang="en-US" dirty="0" err="1" smtClean="0"/>
              <a:t>Hexopoda</a:t>
            </a:r>
            <a:endParaRPr lang="en-US" dirty="0" smtClean="0"/>
          </a:p>
          <a:p>
            <a:r>
              <a:rPr lang="en-US" dirty="0" smtClean="0"/>
              <a:t>Order: </a:t>
            </a:r>
            <a:r>
              <a:rPr lang="en-US" dirty="0" err="1" smtClean="0"/>
              <a:t>Homoptera</a:t>
            </a:r>
            <a:endParaRPr lang="en-US" dirty="0" smtClean="0"/>
          </a:p>
          <a:p>
            <a:r>
              <a:rPr lang="en-US" dirty="0" smtClean="0"/>
              <a:t>Family: </a:t>
            </a:r>
            <a:r>
              <a:rPr lang="en-US" dirty="0" err="1" smtClean="0"/>
              <a:t>Aphididae</a:t>
            </a:r>
            <a:endParaRPr lang="en-US" dirty="0" smtClean="0"/>
          </a:p>
          <a:p>
            <a:r>
              <a:rPr lang="en-US" dirty="0" err="1" smtClean="0"/>
              <a:t>Genus:</a:t>
            </a:r>
            <a:r>
              <a:rPr lang="en-US" u="sng" dirty="0" err="1" smtClean="0"/>
              <a:t>Aphi</a:t>
            </a:r>
            <a:r>
              <a:rPr lang="en-US" dirty="0" err="1" smtClean="0"/>
              <a:t>s</a:t>
            </a:r>
            <a:endParaRPr lang="en-US" dirty="0" smtClean="0"/>
          </a:p>
          <a:p>
            <a:r>
              <a:rPr lang="en-US" dirty="0" smtClean="0"/>
              <a:t>Species: </a:t>
            </a:r>
            <a:r>
              <a:rPr lang="en-US" u="sng" dirty="0" err="1" smtClean="0"/>
              <a:t>fabae</a:t>
            </a:r>
            <a:r>
              <a:rPr lang="en-US" u="sng" dirty="0" smtClean="0"/>
              <a:t> </a:t>
            </a:r>
            <a:endParaRPr lang="ar-SA" u="sng" dirty="0"/>
          </a:p>
        </p:txBody>
      </p:sp>
    </p:spTree>
    <p:extLst>
      <p:ext uri="{BB962C8B-B14F-4D97-AF65-F5344CB8AC3E}">
        <p14:creationId xmlns:p14="http://schemas.microsoft.com/office/powerpoint/2010/main" val="42007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العوامل المساعدة على انتشار الحشرات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1- قابليتها على التنقل السريع : </a:t>
            </a:r>
            <a:r>
              <a:rPr lang="ar-IQ" dirty="0" err="1" smtClean="0"/>
              <a:t>تمتازالحشرات</a:t>
            </a:r>
            <a:r>
              <a:rPr lang="ar-IQ" dirty="0" smtClean="0"/>
              <a:t> بقابليتها على الطيران </a:t>
            </a:r>
            <a:r>
              <a:rPr lang="ar-IQ" dirty="0" err="1" smtClean="0"/>
              <a:t>اوالقفز</a:t>
            </a:r>
            <a:r>
              <a:rPr lang="ar-IQ" dirty="0" smtClean="0"/>
              <a:t> او الجري او الزحف او تتكيف على الانتقال بوسائل اخرى كالهواء او الحيوانات ، طورت كل هذه الوسائل بحثا عن الغذاء او المكان الملائم او هربا من الاعداء الحيوية او الظروف البيئية غير الملائمة لها </a:t>
            </a:r>
          </a:p>
          <a:p>
            <a:r>
              <a:rPr lang="ar-IQ" dirty="0" smtClean="0"/>
              <a:t>2- الهيكل الخارجي القوي : لمعظم الحشرات هيكل خارجي قوي مقاوم للظروف الجوية القاسية وله القابلية على الانطواء وقابلية الاحتفاظ بالماء ومحتويات الجسم الداخلي .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509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3- ظاهرة السبات ( السكون) </a:t>
            </a:r>
            <a:r>
              <a:rPr lang="en-US" dirty="0" smtClean="0"/>
              <a:t>Diapaus</a:t>
            </a:r>
            <a:r>
              <a:rPr lang="ar-IQ" dirty="0" smtClean="0"/>
              <a:t> : هي حالة الخمول الذي يعتري الحشرة وتتوقف فيها العمليات الحيوية ماعدا عملية التنفس والدورة الدموية .</a:t>
            </a:r>
          </a:p>
          <a:p>
            <a:r>
              <a:rPr lang="ar-IQ" dirty="0" smtClean="0"/>
              <a:t>4- الحجم الصغير: يجعلها تحتاج غذاء قليل وملجأ بسيط وتكون بعيدة عن الاعداء الحيوية الاكبر حجما وتمتاز الحشرات بظاهرة التلون </a:t>
            </a:r>
            <a:r>
              <a:rPr lang="en-US" dirty="0" smtClean="0"/>
              <a:t>Mimicry</a:t>
            </a:r>
            <a:r>
              <a:rPr lang="ar-IQ" dirty="0" smtClean="0"/>
              <a:t> وهي تشبه الحشرة بجزء نباتي كالجذع او الاوراق او الاشواك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7572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ar-IQ" dirty="0" smtClean="0"/>
              <a:t>5- التشكل </a:t>
            </a:r>
            <a:r>
              <a:rPr lang="en-US" dirty="0" smtClean="0"/>
              <a:t>Metamorphosis </a:t>
            </a:r>
            <a:r>
              <a:rPr lang="ar-IQ" dirty="0" smtClean="0"/>
              <a:t> وهي المراحل التي تمر بها الحشرة لكي </a:t>
            </a:r>
            <a:r>
              <a:rPr lang="ar-IQ" dirty="0" err="1" smtClean="0"/>
              <a:t>تنمووتصل</a:t>
            </a:r>
            <a:r>
              <a:rPr lang="ar-IQ" dirty="0" smtClean="0"/>
              <a:t> الى مرحلة البلوغ </a:t>
            </a:r>
            <a:br>
              <a:rPr lang="ar-IQ" dirty="0" smtClean="0"/>
            </a:br>
            <a:r>
              <a:rPr lang="ar-IQ" dirty="0" smtClean="0"/>
              <a:t>6- الانتاجية العالية : تمتاز الحشرات بقابلية عالية على الانتاج فملكة الارضة مثلا تضع مئات الالوف من البيض خلال دورة حياتها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07112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الخلاصة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من خلال </a:t>
            </a:r>
            <a:r>
              <a:rPr lang="ar-IQ" dirty="0" err="1" smtClean="0"/>
              <a:t>ماسبق</a:t>
            </a:r>
            <a:r>
              <a:rPr lang="ar-IQ" dirty="0" smtClean="0"/>
              <a:t> يتبين ان الحشرات من ضمن </a:t>
            </a:r>
            <a:r>
              <a:rPr lang="ar-IQ" dirty="0" err="1" smtClean="0"/>
              <a:t>الافات</a:t>
            </a:r>
            <a:r>
              <a:rPr lang="ar-IQ" dirty="0" smtClean="0"/>
              <a:t> الضارة وتنتشر </a:t>
            </a:r>
            <a:r>
              <a:rPr lang="ar-IQ" dirty="0" err="1" smtClean="0"/>
              <a:t>باعداد</a:t>
            </a:r>
            <a:r>
              <a:rPr lang="ar-IQ" dirty="0" smtClean="0"/>
              <a:t> كبيرة لصغر حجمها وامتلاكها وسائل تساعد على الانتشار السريع في البيئة ولها عدة طرق للتكاثر ويتطلب ان تكافح في حال انتشارها </a:t>
            </a:r>
            <a:r>
              <a:rPr lang="ar-IQ" dirty="0" err="1" smtClean="0"/>
              <a:t>باعداد</a:t>
            </a:r>
            <a:r>
              <a:rPr lang="ar-IQ" dirty="0" smtClean="0"/>
              <a:t> هائلة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87569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mtClean="0"/>
              <a:t>الاختبار </a:t>
            </a:r>
            <a:br>
              <a:rPr lang="ar-IQ" smtClean="0"/>
            </a:br>
            <a:r>
              <a:rPr lang="ar-IQ" smtClean="0"/>
              <a:t>متى تعتبر الحشرة افة ضارة ؟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668511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360</Words>
  <Application>Microsoft Office PowerPoint</Application>
  <PresentationFormat>عرض على الشاشة (3:4)‏</PresentationFormat>
  <Paragraphs>45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Welcom</vt:lpstr>
      <vt:lpstr>المحاضرة الاولى </vt:lpstr>
      <vt:lpstr>سلم تصنيف الحشرات </vt:lpstr>
      <vt:lpstr>تصنيف حشرة من الباقلاء الاسود</vt:lpstr>
      <vt:lpstr>العوامل المساعدة على انتشار الحشرات</vt:lpstr>
      <vt:lpstr>عرض تقديمي في PowerPoint</vt:lpstr>
      <vt:lpstr>5- التشكل Metamorphosis  وهي المراحل التي تمر بها الحشرة لكي تنمووتصل الى مرحلة البلوغ  6- الانتاجية العالية : تمتاز الحشرات بقابلية عالية على الانتاج فملكة الارضة مثلا تضع مئات الالوف من البيض خلال دورة حياتها </vt:lpstr>
      <vt:lpstr>الخلاصة </vt:lpstr>
      <vt:lpstr>الاختبار  متى تعتبر الحشرة افة ضارة ؟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</dc:title>
  <dc:creator>Basra</dc:creator>
  <cp:lastModifiedBy>Basra</cp:lastModifiedBy>
  <cp:revision>32</cp:revision>
  <dcterms:created xsi:type="dcterms:W3CDTF">2019-09-25T07:18:00Z</dcterms:created>
  <dcterms:modified xsi:type="dcterms:W3CDTF">2019-09-25T16:28:02Z</dcterms:modified>
</cp:coreProperties>
</file>